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10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3021" r:id="rId13"/>
    <p:sldId id="3022" r:id="rId14"/>
    <p:sldId id="3018" r:id="rId15"/>
    <p:sldId id="3019" r:id="rId16"/>
    <p:sldId id="3020" r:id="rId17"/>
    <p:sldId id="1071" r:id="rId18"/>
    <p:sldId id="1062" r:id="rId19"/>
    <p:sldId id="1063" r:id="rId20"/>
    <p:sldId id="1064" r:id="rId21"/>
    <p:sldId id="1070" r:id="rId22"/>
    <p:sldId id="1065" r:id="rId23"/>
    <p:sldId id="265" r:id="rId24"/>
    <p:sldId id="1069" r:id="rId25"/>
    <p:sldId id="1079" r:id="rId26"/>
    <p:sldId id="3024" r:id="rId27"/>
    <p:sldId id="1078" r:id="rId28"/>
    <p:sldId id="3023" r:id="rId29"/>
    <p:sldId id="959" r:id="rId30"/>
    <p:sldId id="986" r:id="rId31"/>
    <p:sldId id="988" r:id="rId32"/>
    <p:sldId id="980" r:id="rId33"/>
    <p:sldId id="3025" r:id="rId34"/>
    <p:sldId id="1066" r:id="rId35"/>
    <p:sldId id="1067" r:id="rId36"/>
    <p:sldId id="1068" r:id="rId37"/>
    <p:sldId id="989" r:id="rId38"/>
    <p:sldId id="3012" r:id="rId39"/>
    <p:sldId id="3013" r:id="rId40"/>
    <p:sldId id="3015" r:id="rId41"/>
    <p:sldId id="1058" r:id="rId42"/>
    <p:sldId id="990" r:id="rId43"/>
    <p:sldId id="987" r:id="rId44"/>
    <p:sldId id="992" r:id="rId45"/>
    <p:sldId id="994" r:id="rId46"/>
    <p:sldId id="993" r:id="rId47"/>
    <p:sldId id="996" r:id="rId48"/>
    <p:sldId id="995" r:id="rId49"/>
    <p:sldId id="979" r:id="rId50"/>
    <p:sldId id="3026" r:id="rId51"/>
    <p:sldId id="981" r:id="rId52"/>
    <p:sldId id="997" r:id="rId53"/>
    <p:sldId id="998" r:id="rId54"/>
    <p:sldId id="999" r:id="rId55"/>
    <p:sldId id="3016" r:id="rId56"/>
    <p:sldId id="982" r:id="rId57"/>
    <p:sldId id="1054" r:id="rId58"/>
    <p:sldId id="1055" r:id="rId59"/>
    <p:sldId id="1056" r:id="rId60"/>
    <p:sldId id="1057" r:id="rId61"/>
    <p:sldId id="1001" r:id="rId62"/>
    <p:sldId id="983" r:id="rId63"/>
    <p:sldId id="472" r:id="rId64"/>
    <p:sldId id="1002" r:id="rId65"/>
    <p:sldId id="944" r:id="rId66"/>
    <p:sldId id="968" r:id="rId67"/>
    <p:sldId id="946" r:id="rId68"/>
    <p:sldId id="1076" r:id="rId69"/>
    <p:sldId id="947" r:id="rId70"/>
    <p:sldId id="284" r:id="rId71"/>
    <p:sldId id="984" r:id="rId72"/>
    <p:sldId id="1003" r:id="rId73"/>
    <p:sldId id="897" r:id="rId74"/>
    <p:sldId id="293" r:id="rId75"/>
    <p:sldId id="901" r:id="rId76"/>
    <p:sldId id="895" r:id="rId77"/>
    <p:sldId id="263" r:id="rId78"/>
    <p:sldId id="1074" r:id="rId79"/>
    <p:sldId id="1073" r:id="rId80"/>
    <p:sldId id="1075" r:id="rId81"/>
    <p:sldId id="1072" r:id="rId82"/>
    <p:sldId id="1077" r:id="rId83"/>
    <p:sldId id="932" r:id="rId84"/>
    <p:sldId id="937" r:id="rId85"/>
    <p:sldId id="935" r:id="rId86"/>
    <p:sldId id="933" r:id="rId87"/>
    <p:sldId id="934" r:id="rId88"/>
    <p:sldId id="260" r:id="rId89"/>
    <p:sldId id="938" r:id="rId90"/>
    <p:sldId id="474" r:id="rId91"/>
    <p:sldId id="484" r:id="rId92"/>
    <p:sldId id="931" r:id="rId93"/>
    <p:sldId id="930" r:id="rId94"/>
    <p:sldId id="282" r:id="rId95"/>
    <p:sldId id="920" r:id="rId96"/>
    <p:sldId id="307" r:id="rId97"/>
    <p:sldId id="925" r:id="rId98"/>
    <p:sldId id="349" r:id="rId99"/>
    <p:sldId id="1051" r:id="rId100"/>
    <p:sldId id="1052" r:id="rId101"/>
    <p:sldId id="924" r:id="rId102"/>
    <p:sldId id="268" r:id="rId103"/>
    <p:sldId id="1005" r:id="rId104"/>
    <p:sldId id="985" r:id="rId105"/>
    <p:sldId id="3017" r:id="rId106"/>
    <p:sldId id="3011" r:id="rId107"/>
    <p:sldId id="1004" r:id="rId108"/>
    <p:sldId id="974" r:id="rId10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3021"/>
            <p14:sldId id="3022"/>
            <p14:sldId id="3018"/>
            <p14:sldId id="3019"/>
            <p14:sldId id="3020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1079"/>
            <p14:sldId id="3024"/>
            <p14:sldId id="1078"/>
            <p14:sldId id="3023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  <p14:sldId id="3025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</p14:sldIdLst>
        </p14:section>
        <p14:section name="Output: A generic format of Names (Computable Names)" id="{AE21F17E-472C-3B47-B65D-C1DA71B50E50}">
          <p14:sldIdLst>
            <p14:sldId id="3015"/>
            <p14:sldId id="1058"/>
            <p14:sldId id="990"/>
            <p14:sldId id="987"/>
            <p14:sldId id="992"/>
            <p14:sldId id="994"/>
            <p14:sldId id="993"/>
            <p14:sldId id="996"/>
            <p14:sldId id="995"/>
            <p14:sldId id="979"/>
            <p14:sldId id="3026"/>
          </p14:sldIdLst>
        </p14:section>
        <p14:section name="Process: the Operational Strategies" id="{44570EC8-1AFD-7844-ADEE-6037973E1F44}">
          <p14:sldIdLst>
            <p14:sldId id="981"/>
            <p14:sldId id="997"/>
            <p14:sldId id="998"/>
            <p14:sldId id="999"/>
            <p14:sldId id="3016"/>
          </p14:sldIdLst>
        </p14:section>
        <p14:section name="Inputs: Known Methods and Tools" id="{6DC8336C-6B08-A140-B7B1-95CEF5B7EBF0}">
          <p14:sldIdLst>
            <p14:sldId id="982"/>
            <p14:sldId id="1054"/>
            <p14:sldId id="1055"/>
            <p14:sldId id="1056"/>
            <p14:sldId id="1057"/>
            <p14:sldId id="1001"/>
          </p14:sldIdLst>
        </p14:section>
        <p14:section name="Boundary Conditions: What other things to think about?" id="{04012223-BCD6-D741-91E1-5C4BB5769C32}">
          <p14:sldIdLst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7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41"/>
    <p:restoredTop sz="89214"/>
  </p:normalViewPr>
  <p:slideViewPr>
    <p:cSldViewPr snapToGrid="0">
      <p:cViewPr varScale="1">
        <p:scale>
          <a:sx n="122" d="100"/>
          <a:sy n="122" d="100"/>
        </p:scale>
        <p:origin x="216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heme" Target="theme/theme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538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759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945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73500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2782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30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851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8755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5302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79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8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ysicist" TargetMode="External"/><Relationship Id="rId7" Type="http://schemas.openxmlformats.org/officeDocument/2006/relationships/image" Target="../media/image18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artmouth.edu/~matc/MathDrama/reading/Wigner.html" TargetMode="External"/><Relationship Id="rId5" Type="http://schemas.openxmlformats.org/officeDocument/2006/relationships/hyperlink" Target="https://en.wikipedia.org/wiki/The_Unreasonable_Effectiveness_of_Mathematics_in_the_Natural_Sciences#cite_note-1" TargetMode="External"/><Relationship Id="rId4" Type="http://schemas.openxmlformats.org/officeDocument/2006/relationships/hyperlink" Target="https://en.wikipedia.org/wiki/Eugene_Wigner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hyperlink" Target="https://homotopytypetheory.org/book/" TargetMode="External"/><Relationship Id="rId7" Type="http://schemas.openxmlformats.org/officeDocument/2006/relationships/hyperlink" Target="https://en.wikipedia.org/wiki/Vladimir_Voevodsk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hyperlink" Target="https://www.quantamagazine.org/univalent-foundations-redefines-mathematics-20150519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github.com/UniMath/UniMat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youtu.be/xgyMY9w7-ew?t=27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enri_Poincar%C3%A9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hyperlink" Target="https://en.wikipedia.org/wiki/Henri_Poincar%C3%A9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11" Type="http://schemas.openxmlformats.org/officeDocument/2006/relationships/image" Target="../media/image62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59.jpeg"/><Relationship Id="rId9" Type="http://schemas.openxmlformats.org/officeDocument/2006/relationships/hyperlink" Target="https://georgelakoff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KIoiO9CSXU?t=34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84.gif"/><Relationship Id="rId4" Type="http://schemas.openxmlformats.org/officeDocument/2006/relationships/image" Target="../media/image81.gif"/><Relationship Id="rId9" Type="http://schemas.openxmlformats.org/officeDocument/2006/relationships/hyperlink" Target="http://info.cern.ch/hypertext/WWW/TheProject.html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90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89.png"/><Relationship Id="rId5" Type="http://schemas.openxmlformats.org/officeDocument/2006/relationships/image" Target="../media/image87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86.png"/><Relationship Id="rId9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hyperlink" Target="https://youtu.be/4ow0Qwhy1-c?t=22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14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08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13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11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0.png"/><Relationship Id="rId23" Type="http://schemas.openxmlformats.org/officeDocument/2006/relationships/image" Target="../media/image112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9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15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6.png"/><Relationship Id="rId14" Type="http://schemas.microsoft.com/office/2007/relationships/diagramDrawing" Target="../diagrams/drawing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18.png"/><Relationship Id="rId4" Type="http://schemas.openxmlformats.org/officeDocument/2006/relationships/hyperlink" Target="https://youtu.be/zxAV_Re4OWA?t=239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19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20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59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27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30.png"/><Relationship Id="rId5" Type="http://schemas.openxmlformats.org/officeDocument/2006/relationships/image" Target="../media/image126.png"/><Relationship Id="rId15" Type="http://schemas.openxmlformats.org/officeDocument/2006/relationships/image" Target="../media/image131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25.png"/><Relationship Id="rId9" Type="http://schemas.openxmlformats.org/officeDocument/2006/relationships/image" Target="../media/image129.png"/><Relationship Id="rId14" Type="http://schemas.openxmlformats.org/officeDocument/2006/relationships/hyperlink" Target="https://en.wikipedia.org/wiki/Henri_Poincar%C3%A9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4.jpeg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5.tif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7.png"/><Relationship Id="rId4" Type="http://schemas.openxmlformats.org/officeDocument/2006/relationships/hyperlink" Target="https://youtu.be/oZrZlx2fmcM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62.png"/><Relationship Id="rId4" Type="http://schemas.openxmlformats.org/officeDocument/2006/relationships/image" Target="../media/image159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7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68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2.png"/><Relationship Id="rId4" Type="http://schemas.openxmlformats.org/officeDocument/2006/relationships/image" Target="../media/image17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Miracle of Math in Natural Science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699"/>
            <a:ext cx="6506766" cy="3212299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sz="1400" dirty="0"/>
              <a:t>"</a:t>
            </a:r>
            <a:r>
              <a:rPr lang="en-US" sz="1400" b="1" dirty="0"/>
              <a:t>The Unreasonable Effectiveness of Mathematics in the Natural Sciences</a:t>
            </a:r>
            <a:r>
              <a:rPr lang="en-US" sz="1400" dirty="0"/>
              <a:t>" is the title of an article published in 1960 by the </a:t>
            </a:r>
            <a:r>
              <a:rPr lang="en-US" sz="1400" dirty="0">
                <a:hlinkClick r:id="rId3" tooltip="Physicist"/>
              </a:rPr>
              <a:t>physicist</a:t>
            </a:r>
            <a:r>
              <a:rPr lang="en-US" sz="1400" dirty="0"/>
              <a:t> </a:t>
            </a:r>
            <a:r>
              <a:rPr lang="en-US" sz="1400" dirty="0">
                <a:hlinkClick r:id="rId4" tooltip="Eugene Wigner"/>
              </a:rPr>
              <a:t>Eugene Wigner</a:t>
            </a:r>
            <a:r>
              <a:rPr lang="en-US" sz="1400" dirty="0"/>
              <a:t>.</a:t>
            </a:r>
            <a:r>
              <a:rPr lang="en-US" sz="1400" baseline="30000" dirty="0">
                <a:hlinkClick r:id="rId5"/>
              </a:rPr>
              <a:t>[1]</a:t>
            </a:r>
            <a:r>
              <a:rPr lang="en-US" sz="1400" dirty="0"/>
              <a:t> </a:t>
            </a:r>
          </a:p>
          <a:p>
            <a:pPr marL="114300" indent="0">
              <a:spcBef>
                <a:spcPct val="65000"/>
              </a:spcBef>
              <a:buNone/>
            </a:pPr>
            <a:endParaRPr lang="en-US" sz="1400" dirty="0"/>
          </a:p>
          <a:p>
            <a:pPr>
              <a:spcBef>
                <a:spcPct val="65000"/>
              </a:spcBef>
            </a:pPr>
            <a:r>
              <a:rPr lang="en-US" sz="1400" b="1" dirty="0"/>
              <a:t>It is all about Name Space Management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Namespace can be compressed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It allows effective representation of both spacetime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31E0-3573-4F4D-9371-2975E5315DE1}"/>
              </a:ext>
            </a:extLst>
          </p:cNvPr>
          <p:cNvSpPr txBox="1"/>
          <p:nvPr/>
        </p:nvSpPr>
        <p:spPr>
          <a:xfrm>
            <a:off x="2464067" y="2301664"/>
            <a:ext cx="55386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Link to the original text: </a:t>
            </a:r>
            <a:r>
              <a:rPr lang="en-US" sz="1050" dirty="0">
                <a:hlinkClick r:id="rId6"/>
              </a:rPr>
              <a:t>http://</a:t>
            </a:r>
            <a:r>
              <a:rPr lang="en-US" sz="1050" dirty="0" err="1">
                <a:hlinkClick r:id="rId6"/>
              </a:rPr>
              <a:t>www.dartmouth.edu</a:t>
            </a:r>
            <a:r>
              <a:rPr lang="en-US" sz="1050" dirty="0">
                <a:hlinkClick r:id="rId6"/>
              </a:rPr>
              <a:t>/~</a:t>
            </a:r>
            <a:r>
              <a:rPr lang="en-US" sz="1050" dirty="0" err="1">
                <a:hlinkClick r:id="rId6"/>
              </a:rPr>
              <a:t>matc</a:t>
            </a:r>
            <a:r>
              <a:rPr lang="en-US" sz="1050" dirty="0">
                <a:hlinkClick r:id="rId6"/>
              </a:rPr>
              <a:t>/</a:t>
            </a:r>
            <a:r>
              <a:rPr lang="en-US" sz="1050" dirty="0" err="1">
                <a:hlinkClick r:id="rId6"/>
              </a:rPr>
              <a:t>MathDrama</a:t>
            </a:r>
            <a:r>
              <a:rPr lang="en-US" sz="1050" dirty="0">
                <a:hlinkClick r:id="rId6"/>
              </a:rPr>
              <a:t>/reading/</a:t>
            </a:r>
            <a:r>
              <a:rPr lang="en-US" sz="1050" dirty="0" err="1">
                <a:hlinkClick r:id="rId6"/>
              </a:rPr>
              <a:t>Wigner.html</a:t>
            </a:r>
            <a:endParaRPr lang="en-TW" sz="105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4EA10D0-9581-574C-8DE6-A039B2EE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481" y="2571750"/>
            <a:ext cx="1626585" cy="22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0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the minimum Symbol Space?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290430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binary valued system the smallest symbol set?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174685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Maybe we should teach Math in a different sequence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6099-4635-D640-9134-20ECAFD03BFD}"/>
              </a:ext>
            </a:extLst>
          </p:cNvPr>
          <p:cNvSpPr txBox="1"/>
          <p:nvPr/>
        </p:nvSpPr>
        <p:spPr>
          <a:xfrm>
            <a:off x="2888685" y="2920095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curriculum modeled after</a:t>
            </a:r>
          </a:p>
          <a:p>
            <a:pPr algn="ctr"/>
            <a:r>
              <a:rPr lang="en-TW" dirty="0"/>
              <a:t>Curry-Howard-Lambek Correspondence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7E963-8EDB-2145-83C2-F67E4F84A985}"/>
              </a:ext>
            </a:extLst>
          </p:cNvPr>
          <p:cNvSpPr txBox="1"/>
          <p:nvPr/>
        </p:nvSpPr>
        <p:spPr>
          <a:xfrm>
            <a:off x="3554734" y="21944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notion of Pureness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41D0-61C4-134F-8375-B95DFC567E52}"/>
              </a:ext>
            </a:extLst>
          </p:cNvPr>
          <p:cNvSpPr txBox="1"/>
          <p:nvPr/>
        </p:nvSpPr>
        <p:spPr>
          <a:xfrm>
            <a:off x="3191655" y="2571750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Approximation to Idealized Truth</a:t>
            </a:r>
          </a:p>
        </p:txBody>
      </p:sp>
    </p:spTree>
    <p:extLst>
      <p:ext uri="{BB962C8B-B14F-4D97-AF65-F5344CB8AC3E}">
        <p14:creationId xmlns:p14="http://schemas.microsoft.com/office/powerpoint/2010/main" val="183441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Approximation</a:t>
            </a:r>
            <a:br>
              <a:rPr lang="en" dirty="0"/>
            </a:br>
            <a:br>
              <a:rPr lang="en" dirty="0"/>
            </a:br>
            <a:r>
              <a:rPr lang="en" dirty="0"/>
              <a:t>If there are called the same name, </a:t>
            </a:r>
            <a:br>
              <a:rPr lang="en" dirty="0"/>
            </a:br>
            <a:r>
              <a:rPr lang="en" dirty="0"/>
              <a:t>they must be </a:t>
            </a:r>
            <a:r>
              <a:rPr lang="en" b="1" i="1" dirty="0"/>
              <a:t>equal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Vladimir </a:t>
            </a:r>
            <a:r>
              <a:rPr lang="en-US" dirty="0" err="1"/>
              <a:t>Voevodsk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3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40"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7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97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352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Thinking in Math = Acting in Namespaces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1744148" y="2238426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Bertrand Russell’s Principles of Mathematics on “</a:t>
            </a:r>
            <a:r>
              <a:rPr lang="en-TW" b="1" i="1" dirty="0"/>
              <a:t>Doctrine of Types</a:t>
            </a:r>
            <a:r>
              <a:rPr lang="en-TW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1615923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3FA0E-877B-5A4E-8819-BFE4CE5BB145}"/>
              </a:ext>
            </a:extLst>
          </p:cNvPr>
          <p:cNvSpPr txBox="1"/>
          <p:nvPr/>
        </p:nvSpPr>
        <p:spPr>
          <a:xfrm>
            <a:off x="363152" y="2788914"/>
            <a:ext cx="8417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way to write and organize names becomes the essence.</a:t>
            </a:r>
          </a:p>
          <a:p>
            <a:pPr algn="ctr"/>
            <a:r>
              <a:rPr lang="en-TW" sz="3600" dirty="0"/>
              <a:t>What methods and tools can be helpful?</a:t>
            </a:r>
          </a:p>
        </p:txBody>
      </p:sp>
    </p:spTree>
    <p:extLst>
      <p:ext uri="{BB962C8B-B14F-4D97-AF65-F5344CB8AC3E}">
        <p14:creationId xmlns:p14="http://schemas.microsoft.com/office/powerpoint/2010/main" val="388427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How to cope </a:t>
            </a:r>
            <a:r>
              <a:rPr lang="en-TW" sz="2000" dirty="0"/>
              <a:t>with Infinite Number of Namespaces?</a:t>
            </a:r>
            <a:br>
              <a:rPr lang="en-TW" sz="2000" dirty="0"/>
            </a:br>
            <a:r>
              <a:rPr lang="en-TW" sz="2000" dirty="0"/>
              <a:t>Category Theory to the rescue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8180512-C1F9-5446-9B7B-BF1C669B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16" y="1378848"/>
            <a:ext cx="4050568" cy="3123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20DC5-2EED-A642-9D61-59329383CE5C}"/>
              </a:ext>
            </a:extLst>
          </p:cNvPr>
          <p:cNvSpPr txBox="1"/>
          <p:nvPr/>
        </p:nvSpPr>
        <p:spPr>
          <a:xfrm>
            <a:off x="3226676" y="4698475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/UKIoiO9CSXU?t=341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960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4951</TotalTime>
  <Words>3696</Words>
  <Application>Microsoft Macintosh PowerPoint</Application>
  <PresentationFormat>On-screen Show (16:9)</PresentationFormat>
  <Paragraphs>665</Paragraphs>
  <Slides>107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19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What is the minimum Symbol Space?</vt:lpstr>
      <vt:lpstr>Is binary valued system the smallest symbol set?</vt:lpstr>
      <vt:lpstr>Computable Logic and Types of “Birds”</vt:lpstr>
      <vt:lpstr>The Names of Birds (Functions)</vt:lpstr>
      <vt:lpstr>Maybe we should teach Math in a different sequence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First Approximation  If there are called the same name,  they must be equal.</vt:lpstr>
      <vt:lpstr>The man who redefined Equal in Math! </vt:lpstr>
      <vt:lpstr>Memoization: Remember Generated Names</vt:lpstr>
      <vt:lpstr>In Pure Computation:   Function is the ONLY thing.</vt:lpstr>
      <vt:lpstr>Lecture Outline</vt:lpstr>
      <vt:lpstr>Names gave birth to Cognitive Abilities  - Laozi</vt:lpstr>
      <vt:lpstr>The History of True Names</vt:lpstr>
      <vt:lpstr>Arts and Sciences of NsM</vt:lpstr>
      <vt:lpstr>Thinking in Math = Acting in Namespaces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How to cope with Infinite Number of Namespaces? Category Theory to the rescue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The Miracle of Math in Natural Science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856</cp:revision>
  <dcterms:modified xsi:type="dcterms:W3CDTF">2020-11-01T15:22:01Z</dcterms:modified>
</cp:coreProperties>
</file>